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63" r:id="rId6"/>
    <p:sldId id="257" r:id="rId7"/>
    <p:sldId id="258" r:id="rId8"/>
    <p:sldId id="273" r:id="rId9"/>
    <p:sldId id="259" r:id="rId10"/>
    <p:sldId id="260" r:id="rId11"/>
    <p:sldId id="261" r:id="rId12"/>
    <p:sldId id="262" r:id="rId13"/>
    <p:sldId id="274"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689" autoAdjust="0"/>
  </p:normalViewPr>
  <p:slideViewPr>
    <p:cSldViewPr snapToGrid="0" showGuides="1">
      <p:cViewPr varScale="1">
        <p:scale>
          <a:sx n="71" d="100"/>
          <a:sy n="71" d="100"/>
        </p:scale>
        <p:origin x="374" y="58"/>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11/7/2023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Adaptive/Assistive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215025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a:t>
            </a:r>
          </a:p>
          <a:p>
            <a:pPr marL="171450" indent="-171450">
              <a:buFont typeface="Arial" panose="020B0604020202020204" pitchFamily="34" charset="0"/>
              <a:buChar char="•"/>
            </a:pPr>
            <a:r>
              <a:rPr lang="en-US" dirty="0"/>
              <a:t>Jeremy Andrew Davis on Instagram: https://www.instagram.com/jeremyandrewdavis/</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24340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2340820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fld id="{B99A8159-6B10-4896-B6E2-2809ECD1D84D}" type="datetimeFigureOut">
              <a:rPr lang="en-US" smtClean="0"/>
              <a:t>11/7/2023</a:t>
            </a:fld>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8159-6B10-4896-B6E2-2809ECD1D84D}" type="datetimeFigureOut">
              <a:rPr lang="en-US" smtClean="0"/>
              <a:t>11/7/2023</a:t>
            </a:fld>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section508coordinators.github.io/TrustedTester/" TargetMode="External"/><Relationship Id="rId3" Type="http://schemas.openxmlformats.org/officeDocument/2006/relationships/hyperlink" Target="https://twitter.com/MSFTEnable" TargetMode="External"/><Relationship Id="rId7" Type="http://schemas.openxmlformats.org/officeDocument/2006/relationships/hyperlink" Target="https://ictbaseline.access-board.gov/" TargetMode="External"/><Relationship Id="rId2" Type="http://schemas.openxmlformats.org/officeDocument/2006/relationships/hyperlink" Target="https://www.microsoft.com/en-us/accessibility" TargetMode="External"/><Relationship Id="rId1" Type="http://schemas.openxmlformats.org/officeDocument/2006/relationships/slideLayout" Target="../slideLayouts/slideLayout2.xml"/><Relationship Id="rId6" Type="http://schemas.openxmlformats.org/officeDocument/2006/relationships/hyperlink" Target="https://developer.visa.com/pages/accessibility" TargetMode="External"/><Relationship Id="rId5" Type="http://schemas.openxmlformats.org/officeDocument/2006/relationships/hyperlink" Target="https://www.ssa.gov/accessibility/andi/help/install.html" TargetMode="External"/><Relationship Id="rId10" Type="http://schemas.openxmlformats.org/officeDocument/2006/relationships/hyperlink" Target="https://www.w3.org/WAI/policies/" TargetMode="External"/><Relationship Id="rId4" Type="http://schemas.openxmlformats.org/officeDocument/2006/relationships/hyperlink" Target="https://docs.microsoft.com/en-us/learn/paths/accessibility-fundamentals/" TargetMode="External"/><Relationship Id="rId9" Type="http://schemas.openxmlformats.org/officeDocument/2006/relationships/hyperlink" Target="https://www.section508.gov/manage/laws-and-polici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9.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w3.org/WAI/policies/" TargetMode="External"/><Relationship Id="rId7" Type="http://schemas.openxmlformats.org/officeDocument/2006/relationships/image" Target="../media/image27.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svg"/><Relationship Id="rId10"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Introduction to Accessibility</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November 2023 – </a:t>
            </a:r>
            <a:r>
              <a:rPr lang="en-US" sz="2800" dirty="0" err="1"/>
              <a:t>TechBash</a:t>
            </a:r>
            <a:endParaRPr lang="en-US" sz="2800" dirty="0"/>
          </a:p>
        </p:txBody>
      </p:sp>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pic>
        <p:nvPicPr>
          <p:cNvPr id="5" name="Picture 4">
            <a:extLst>
              <a:ext uri="{FF2B5EF4-FFF2-40B4-BE49-F238E27FC236}">
                <a16:creationId xmlns:a16="http://schemas.microsoft.com/office/drawing/2014/main" id="{F98F6080-88F5-32B8-735B-F9BF47E1892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900632"/>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93229C-8765-EE94-751D-8971893674AE}"/>
              </a:ext>
            </a:extLst>
          </p:cNvPr>
          <p:cNvSpPr>
            <a:spLocks noGrp="1"/>
          </p:cNvSpPr>
          <p:nvPr>
            <p:ph type="title"/>
          </p:nvPr>
        </p:nvSpPr>
        <p:spPr/>
        <p:txBody>
          <a:bodyPr/>
          <a:lstStyle/>
          <a:p>
            <a:r>
              <a:rPr lang="en-US" dirty="0"/>
              <a:t>Resources</a:t>
            </a:r>
          </a:p>
        </p:txBody>
      </p:sp>
      <p:sp>
        <p:nvSpPr>
          <p:cNvPr id="5" name="Content Placeholder 4">
            <a:extLst>
              <a:ext uri="{FF2B5EF4-FFF2-40B4-BE49-F238E27FC236}">
                <a16:creationId xmlns:a16="http://schemas.microsoft.com/office/drawing/2014/main" id="{2F769AD9-EE87-11B1-B050-29E390D745AB}"/>
              </a:ext>
            </a:extLst>
          </p:cNvPr>
          <p:cNvSpPr>
            <a:spLocks noGrp="1"/>
          </p:cNvSpPr>
          <p:nvPr>
            <p:ph idx="1"/>
          </p:nvPr>
        </p:nvSpPr>
        <p:spPr>
          <a:xfrm>
            <a:off x="838200" y="1592132"/>
            <a:ext cx="10515600" cy="4711848"/>
          </a:xfrm>
          <a:effectLst>
            <a:outerShdw blurRad="50800" dist="165100" dir="2700000" algn="tl" rotWithShape="0">
              <a:prstClr val="black">
                <a:alpha val="40000"/>
              </a:prstClr>
            </a:outerShdw>
          </a:effectLst>
        </p:spPr>
        <p:txBody>
          <a:bodyPr>
            <a:noAutofit/>
          </a:bodyPr>
          <a:lstStyle/>
          <a:p>
            <a:r>
              <a:rPr lang="en-US" sz="1800" b="1" dirty="0">
                <a:solidFill>
                  <a:schemeClr val="accent3">
                    <a:lumMod val="40000"/>
                    <a:lumOff val="60000"/>
                  </a:schemeClr>
                </a:solidFill>
                <a:hlinkClick r:id="rId2">
                  <a:extLst>
                    <a:ext uri="{A12FA001-AC4F-418D-AE19-62706E023703}">
                      <ahyp:hlinkClr xmlns:ahyp="http://schemas.microsoft.com/office/drawing/2018/hyperlinkcolor" val="tx"/>
                    </a:ext>
                  </a:extLst>
                </a:hlinkClick>
              </a:rPr>
              <a:t>Microsoft Accessibility </a:t>
            </a:r>
            <a:r>
              <a:rPr lang="en-US" sz="1800" dirty="0"/>
              <a:t>on Twitter at </a:t>
            </a:r>
            <a:r>
              <a:rPr lang="en-US" sz="1800" b="1"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solidFill>
                  <a:schemeClr val="accent3">
                    <a:lumMod val="40000"/>
                    <a:lumOff val="60000"/>
                  </a:schemeClr>
                </a:solidFill>
                <a:hlinkClick r:id="rId2">
                  <a:extLst>
                    <a:ext uri="{A12FA001-AC4F-418D-AE19-62706E023703}">
                      <ahyp:hlinkClr xmlns:ahyp="http://schemas.microsoft.com/office/drawing/2018/hyperlinkcolor" val="tx"/>
                    </a:ext>
                  </a:extLst>
                </a:hlinkClick>
              </a:rPr>
              <a:t>Microsoft Accessibility page</a:t>
            </a:r>
            <a:r>
              <a:rPr lang="en-US" sz="1800" dirty="0"/>
              <a:t>.</a:t>
            </a:r>
            <a:endParaRPr lang="en-US" sz="1800" b="1" dirty="0"/>
          </a:p>
          <a:p>
            <a:r>
              <a:rPr lang="en-US" sz="1800" b="1"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Microsoft Accessibility Fundamentals course</a:t>
            </a:r>
            <a:endParaRPr lang="en-US" sz="1800" b="1" dirty="0">
              <a:solidFill>
                <a:schemeClr val="accent3">
                  <a:lumMod val="40000"/>
                  <a:lumOff val="60000"/>
                </a:schemeClr>
              </a:solidFill>
            </a:endParaRPr>
          </a:p>
          <a:p>
            <a:r>
              <a:rPr lang="en-US" sz="1800" b="1" dirty="0">
                <a:solidFill>
                  <a:schemeClr val="accent3">
                    <a:lumMod val="40000"/>
                    <a:lumOff val="60000"/>
                  </a:schemeClr>
                </a:solidFill>
                <a:hlinkClick r:id="rId5">
                  <a:extLst>
                    <a:ext uri="{A12FA001-AC4F-418D-AE19-62706E023703}">
                      <ahyp:hlinkClr xmlns:ahyp="http://schemas.microsoft.com/office/drawing/2018/hyperlinkcolor" val="tx"/>
                    </a:ext>
                  </a:extLst>
                </a:hlinkClick>
              </a:rPr>
              <a:t>ANDI</a:t>
            </a:r>
            <a:r>
              <a:rPr lang="en-US" sz="1800" b="1" dirty="0">
                <a:solidFill>
                  <a:schemeClr val="accent3">
                    <a:lumMod val="40000"/>
                    <a:lumOff val="60000"/>
                  </a:schemeClr>
                </a:solidFill>
              </a:rPr>
              <a:t> </a:t>
            </a:r>
            <a:r>
              <a:rPr lang="en-US" sz="1800" b="1" dirty="0"/>
              <a:t>– </a:t>
            </a:r>
            <a:r>
              <a:rPr lang="en-US" sz="1800" dirty="0"/>
              <a:t>Bookmarklet developed by the Social Security Administration to aid in accessibility testing.</a:t>
            </a:r>
          </a:p>
          <a:p>
            <a:r>
              <a:rPr lang="en-US" sz="1800" b="1" dirty="0">
                <a:solidFill>
                  <a:schemeClr val="accent3">
                    <a:lumMod val="40000"/>
                    <a:lumOff val="60000"/>
                  </a:schemeClr>
                </a:solidFill>
                <a:hlinkClick r:id="rId6">
                  <a:extLst>
                    <a:ext uri="{A12FA001-AC4F-418D-AE19-62706E023703}">
                      <ahyp:hlinkClr xmlns:ahyp="http://schemas.microsoft.com/office/drawing/2018/hyperlinkcolor" val="tx"/>
                    </a:ext>
                  </a:extLst>
                </a:hlinkClick>
              </a:rPr>
              <a:t>VGAR</a:t>
            </a:r>
            <a:r>
              <a:rPr lang="en-US" sz="1800" dirty="0">
                <a:solidFill>
                  <a:schemeClr val="accent3">
                    <a:lumMod val="40000"/>
                    <a:lumOff val="60000"/>
                  </a:schemeClr>
                </a:solidFill>
              </a:rPr>
              <a:t> </a:t>
            </a:r>
            <a:r>
              <a:rPr lang="en-US" sz="1800" dirty="0"/>
              <a:t>– Visa Global Accessibility Requirements</a:t>
            </a:r>
          </a:p>
          <a:p>
            <a:r>
              <a:rPr lang="en-US" sz="1800" b="1" dirty="0">
                <a:solidFill>
                  <a:schemeClr val="accent3">
                    <a:lumMod val="40000"/>
                    <a:lumOff val="60000"/>
                  </a:schemeClr>
                </a:solidFill>
                <a:hlinkClick r:id="rId7">
                  <a:extLst>
                    <a:ext uri="{A12FA001-AC4F-418D-AE19-62706E023703}">
                      <ahyp:hlinkClr xmlns:ahyp="http://schemas.microsoft.com/office/drawing/2018/hyperlinkcolor" val="tx"/>
                    </a:ext>
                  </a:extLst>
                </a:hlinkClick>
              </a:rPr>
              <a:t>Section 508 ICT Testing Baseline for Web</a:t>
            </a:r>
            <a:r>
              <a:rPr lang="en-US" sz="1800" dirty="0">
                <a:solidFill>
                  <a:schemeClr val="accent3">
                    <a:lumMod val="40000"/>
                    <a:lumOff val="60000"/>
                  </a:schemeClr>
                </a:solidFill>
              </a:rPr>
              <a:t> </a:t>
            </a:r>
            <a:r>
              <a:rPr lang="en-US" sz="1800" dirty="0"/>
              <a:t>- This Baseline identifies the minimum requirements of any test process used to determine conformance of web content with the Revised Section 508 of the Rehabilitation Act of 1973, as amended (29 U.S.C. 794d).</a:t>
            </a:r>
          </a:p>
          <a:p>
            <a:r>
              <a:rPr lang="en-US" sz="1800" b="1" dirty="0">
                <a:solidFill>
                  <a:schemeClr val="accent3">
                    <a:lumMod val="40000"/>
                    <a:lumOff val="60000"/>
                  </a:schemeClr>
                </a:solidFill>
                <a:hlinkClick r:id="rId8">
                  <a:extLst>
                    <a:ext uri="{A12FA001-AC4F-418D-AE19-62706E023703}">
                      <ahyp:hlinkClr xmlns:ahyp="http://schemas.microsoft.com/office/drawing/2018/hyperlinkcolor" val="tx"/>
                    </a:ext>
                  </a:extLst>
                </a:hlinkClick>
              </a:rPr>
              <a:t>Trusted Tester: Section 508 Conformance Test Process for Web</a:t>
            </a:r>
            <a:r>
              <a:rPr lang="en-US" sz="1800" dirty="0">
                <a:solidFill>
                  <a:schemeClr val="accent3">
                    <a:lumMod val="40000"/>
                    <a:lumOff val="60000"/>
                  </a:schemeClr>
                </a:solidFill>
              </a:rPr>
              <a:t> </a:t>
            </a:r>
            <a:r>
              <a:rPr lang="en-US" sz="1800" dirty="0"/>
              <a:t>– A standardized approach for manual inspection of web content for conformance with the revised Section 508 Standards.</a:t>
            </a:r>
          </a:p>
          <a:p>
            <a:r>
              <a:rPr lang="en-US" sz="1800" b="1" dirty="0">
                <a:solidFill>
                  <a:schemeClr val="accent3">
                    <a:lumMod val="40000"/>
                    <a:lumOff val="60000"/>
                  </a:schemeClr>
                </a:solidFill>
                <a:hlinkClick r:id="rId9">
                  <a:extLst>
                    <a:ext uri="{A12FA001-AC4F-418D-AE19-62706E023703}">
                      <ahyp:hlinkClr xmlns:ahyp="http://schemas.microsoft.com/office/drawing/2018/hyperlinkcolor" val="tx"/>
                    </a:ext>
                  </a:extLst>
                </a:hlinkClick>
              </a:rPr>
              <a:t>IT Accessibility Laws and Policies | Policy &amp; Management | Section508.gov</a:t>
            </a:r>
            <a:r>
              <a:rPr lang="en-US" sz="1800" dirty="0">
                <a:solidFill>
                  <a:schemeClr val="accent3">
                    <a:lumMod val="40000"/>
                    <a:lumOff val="60000"/>
                  </a:schemeClr>
                </a:solidFill>
              </a:rPr>
              <a:t> </a:t>
            </a:r>
            <a:r>
              <a:rPr lang="en-US" sz="1800" dirty="0"/>
              <a:t>– A page maintained by the GSA that provides information on some Accessibility related laws and policies</a:t>
            </a:r>
          </a:p>
          <a:p>
            <a:r>
              <a:rPr lang="en-US" sz="1800" b="1" dirty="0">
                <a:solidFill>
                  <a:schemeClr val="accent3">
                    <a:lumMod val="40000"/>
                    <a:lumOff val="60000"/>
                  </a:schemeClr>
                </a:solidFill>
                <a:hlinkClick r:id="rId10">
                  <a:extLst>
                    <a:ext uri="{A12FA001-AC4F-418D-AE19-62706E023703}">
                      <ahyp:hlinkClr xmlns:ahyp="http://schemas.microsoft.com/office/drawing/2018/hyperlinkcolor" val="tx"/>
                    </a:ext>
                  </a:extLst>
                </a:hlinkClick>
              </a:rPr>
              <a:t>Web Accessibility Laws &amp; Policies | WAI | W3C</a:t>
            </a:r>
            <a:r>
              <a:rPr lang="en-US" sz="1800" b="1" dirty="0">
                <a:solidFill>
                  <a:schemeClr val="accent3">
                    <a:lumMod val="40000"/>
                    <a:lumOff val="60000"/>
                  </a:schemeClr>
                </a:solidFill>
              </a:rPr>
              <a:t> </a:t>
            </a:r>
            <a:r>
              <a:rPr lang="en-US" sz="1800" dirty="0"/>
              <a:t>– Lists some United States governmental policies, regulations, and standards related to web accessibility.</a:t>
            </a:r>
          </a:p>
        </p:txBody>
      </p:sp>
    </p:spTree>
    <p:extLst>
      <p:ext uri="{BB962C8B-B14F-4D97-AF65-F5344CB8AC3E}">
        <p14:creationId xmlns:p14="http://schemas.microsoft.com/office/powerpoint/2010/main" val="3785975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6" y="2121187"/>
            <a:ext cx="6094206" cy="369332"/>
          </a:xfrm>
          <a:prstGeom prst="rect">
            <a:avLst/>
          </a:prstGeom>
          <a:noFill/>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594966"/>
            <a:ext cx="3975399" cy="3975399"/>
          </a:xfrm>
          <a:prstGeom prst="rect">
            <a:avLst/>
          </a:prstGeom>
          <a:solidFill>
            <a:schemeClr val="bg1"/>
          </a:solidFill>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464424"/>
            <a:ext cx="2182565" cy="2182565"/>
          </a:xfrm>
          <a:prstGeom prst="rect">
            <a:avLst/>
          </a:prstGeom>
        </p:spPr>
      </p:pic>
    </p:spTree>
    <p:extLst>
      <p:ext uri="{BB962C8B-B14F-4D97-AF65-F5344CB8AC3E}">
        <p14:creationId xmlns:p14="http://schemas.microsoft.com/office/powerpoint/2010/main" val="335741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a:effectLst>
            <a:outerShdw blurRad="50800" dist="165100" dir="2700000" algn="tl" rotWithShape="0">
              <a:prstClr val="black">
                <a:alpha val="40000"/>
              </a:prstClr>
            </a:outerShdw>
          </a:effectLst>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pic>
        <p:nvPicPr>
          <p:cNvPr id="4" name="Picture 3">
            <a:extLst>
              <a:ext uri="{FF2B5EF4-FFF2-40B4-BE49-F238E27FC236}">
                <a16:creationId xmlns:a16="http://schemas.microsoft.com/office/drawing/2014/main" id="{C1B2FBC8-99A3-B6AD-8449-33E54BEB524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2541583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effectLst>
            <a:outerShdw blurRad="50800" dist="165100" dir="2700000" algn="tl" rotWithShape="0">
              <a:prstClr val="black">
                <a:alpha val="40000"/>
              </a:prstClr>
            </a:outerShdw>
          </a:effectLst>
        </p:spPr>
        <p:txBody>
          <a:bodyPr/>
          <a:lstStyle/>
          <a:p>
            <a:r>
              <a:rPr lang="en-US" dirty="0"/>
              <a:t>What is Accessibility?</a:t>
            </a:r>
          </a:p>
          <a:p>
            <a:r>
              <a:rPr lang="en-US" dirty="0"/>
              <a:t>What is Disability?</a:t>
            </a:r>
          </a:p>
          <a:p>
            <a:r>
              <a:rPr lang="en-US" dirty="0"/>
              <a:t>Why?</a:t>
            </a:r>
          </a:p>
          <a:p>
            <a:r>
              <a:rPr lang="en-US" dirty="0"/>
              <a:t>How to decide what is Accessible?</a:t>
            </a:r>
          </a:p>
          <a:p>
            <a:r>
              <a:rPr lang="en-US" dirty="0"/>
              <a:t>Building A11y Test Plans</a:t>
            </a:r>
          </a:p>
          <a:p>
            <a:r>
              <a:rPr lang="en-US" dirty="0"/>
              <a:t>Tools &amp; Resources</a:t>
            </a:r>
          </a:p>
        </p:txBody>
      </p:sp>
      <p:pic>
        <p:nvPicPr>
          <p:cNvPr id="5" name="Picture 4">
            <a:extLst>
              <a:ext uri="{FF2B5EF4-FFF2-40B4-BE49-F238E27FC236}">
                <a16:creationId xmlns:a16="http://schemas.microsoft.com/office/drawing/2014/main" id="{AF3F7485-2CDC-0B61-D1CB-0973AA4B5FF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tl" rotWithShape="0">
              <a:prstClr val="black">
                <a:alpha val="40000"/>
              </a:prstClr>
            </a:outerShdw>
          </a:effectLst>
        </p:spPr>
        <p:txBody>
          <a:bodyPr/>
          <a:lstStyle/>
          <a:p>
            <a:r>
              <a:rPr lang="en-US" dirty="0"/>
              <a:t>Accessibility</a:t>
            </a:r>
          </a:p>
          <a:p>
            <a:r>
              <a:rPr lang="en-US" dirty="0"/>
              <a:t>Disability</a:t>
            </a:r>
          </a:p>
          <a:p>
            <a:r>
              <a:rPr lang="en-US" dirty="0"/>
              <a:t>Assistive / Adaptive Technology</a:t>
            </a:r>
          </a:p>
          <a:p>
            <a:r>
              <a:rPr lang="en-US" dirty="0"/>
              <a:t>A11y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239897" y="1825625"/>
            <a:ext cx="3244326" cy="4279749"/>
          </a:xfrm>
          <a:prstGeom prst="rect">
            <a:avLst/>
          </a:prstGeom>
          <a:effectLst>
            <a:outerShdw blurRad="50800" dist="63500" sx="101000" sy="101000" algn="tl" rotWithShape="0">
              <a:prstClr val="black">
                <a:alpha val="40000"/>
              </a:prstClr>
            </a:outerShdw>
          </a:effectLst>
        </p:spPr>
      </p:pic>
      <p:pic>
        <p:nvPicPr>
          <p:cNvPr id="13" name="Picture 12">
            <a:extLst>
              <a:ext uri="{FF2B5EF4-FFF2-40B4-BE49-F238E27FC236}">
                <a16:creationId xmlns:a16="http://schemas.microsoft.com/office/drawing/2014/main" id="{E4FE1916-B8E7-78E0-C2E2-8CF851C200B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What is Disability?</a:t>
            </a:r>
          </a:p>
        </p:txBody>
      </p:sp>
      <p:sp>
        <p:nvSpPr>
          <p:cNvPr id="6" name="Content Placeholder 5">
            <a:extLst>
              <a:ext uri="{FF2B5EF4-FFF2-40B4-BE49-F238E27FC236}">
                <a16:creationId xmlns:a16="http://schemas.microsoft.com/office/drawing/2014/main" id="{34542B61-5515-D270-8D0C-A664B94272AB}"/>
              </a:ext>
            </a:extLst>
          </p:cNvPr>
          <p:cNvSpPr>
            <a:spLocks noGrp="1"/>
          </p:cNvSpPr>
          <p:nvPr>
            <p:ph idx="1"/>
          </p:nvPr>
        </p:nvSpPr>
        <p:spPr>
          <a:xfrm>
            <a:off x="838200" y="1485899"/>
            <a:ext cx="10515600" cy="4691064"/>
          </a:xfrm>
          <a:effectLst>
            <a:outerShdw blurRad="50800" dist="165100" dir="2700000" algn="tl" rotWithShape="0">
              <a:prstClr val="black">
                <a:alpha val="40000"/>
              </a:prstClr>
            </a:outerShdw>
          </a:effectLst>
        </p:spPr>
        <p:txBody>
          <a:bodyPr>
            <a:noAutofit/>
          </a:bodyPr>
          <a:lstStyle/>
          <a:p>
            <a:pPr marL="0" indent="0">
              <a:buNone/>
            </a:pPr>
            <a:r>
              <a:rPr lang="en-US" dirty="0"/>
              <a:t>Disabilities can affect people in different ways:</a:t>
            </a:r>
          </a:p>
          <a:p>
            <a:r>
              <a:rPr lang="en-US" dirty="0"/>
              <a:t>What part of their life does it affect?</a:t>
            </a:r>
          </a:p>
          <a:p>
            <a:pPr lvl="1"/>
            <a:r>
              <a:rPr lang="en-US" sz="2800" dirty="0"/>
              <a:t>Ability to eat</a:t>
            </a:r>
          </a:p>
          <a:p>
            <a:pPr lvl="1"/>
            <a:r>
              <a:rPr lang="en-US" sz="2800" dirty="0"/>
              <a:t>Ability to breathe</a:t>
            </a:r>
          </a:p>
          <a:p>
            <a:pPr lvl="1"/>
            <a:r>
              <a:rPr lang="en-US" sz="2800" dirty="0"/>
              <a:t>Ability to walk, stand, or lift</a:t>
            </a:r>
          </a:p>
          <a:p>
            <a:pPr lvl="1"/>
            <a:r>
              <a:rPr lang="en-US" sz="2800" dirty="0"/>
              <a:t>Ability to interpret information</a:t>
            </a:r>
          </a:p>
          <a:p>
            <a:pPr lvl="1"/>
            <a:r>
              <a:rPr lang="en-US" sz="2800" dirty="0"/>
              <a:t>Ability to see or hear</a:t>
            </a:r>
          </a:p>
          <a:p>
            <a:pPr lvl="1"/>
            <a:r>
              <a:rPr lang="en-US" sz="2800" dirty="0"/>
              <a:t>Ability to care for themselves</a:t>
            </a:r>
          </a:p>
          <a:p>
            <a:r>
              <a:rPr lang="en-US" dirty="0"/>
              <a:t>Visibility of the disability</a:t>
            </a:r>
          </a:p>
          <a:p>
            <a:r>
              <a:rPr lang="en-US" dirty="0"/>
              <a:t>When does it affect them? (temporary, permanent, situational)</a:t>
            </a:r>
          </a:p>
        </p:txBody>
      </p:sp>
      <p:pic>
        <p:nvPicPr>
          <p:cNvPr id="7"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9B67ECEC-77E6-847D-1A00-4E54D135C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8319" y="2268626"/>
            <a:ext cx="4692998" cy="3125610"/>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036CB6B-A26A-C84B-60B2-6189BCEDE85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65383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What is Disability? (Continued)</a:t>
            </a:r>
          </a:p>
        </p:txBody>
      </p:sp>
      <p:sp>
        <p:nvSpPr>
          <p:cNvPr id="6" name="Content Placeholder 5">
            <a:extLst>
              <a:ext uri="{FF2B5EF4-FFF2-40B4-BE49-F238E27FC236}">
                <a16:creationId xmlns:a16="http://schemas.microsoft.com/office/drawing/2014/main" id="{34542B61-5515-D270-8D0C-A664B94272AB}"/>
              </a:ext>
            </a:extLst>
          </p:cNvPr>
          <p:cNvSpPr>
            <a:spLocks noGrp="1"/>
          </p:cNvSpPr>
          <p:nvPr>
            <p:ph idx="1"/>
          </p:nvPr>
        </p:nvSpPr>
        <p:spPr>
          <a:xfrm>
            <a:off x="838200" y="1485899"/>
            <a:ext cx="5257800" cy="471993"/>
          </a:xfrm>
          <a:solidFill>
            <a:schemeClr val="accent1"/>
          </a:solidFill>
        </p:spPr>
        <p:txBody>
          <a:bodyPr>
            <a:noAutofit/>
          </a:bodyPr>
          <a:lstStyle/>
          <a:p>
            <a:pPr marL="0" indent="0" algn="ctr">
              <a:buNone/>
            </a:pPr>
            <a:r>
              <a:rPr lang="en-US" b="1" dirty="0"/>
              <a:t>Medical Model</a:t>
            </a:r>
          </a:p>
        </p:txBody>
      </p:sp>
      <p:pic>
        <p:nvPicPr>
          <p:cNvPr id="9" name="Picture 8">
            <a:extLst>
              <a:ext uri="{FF2B5EF4-FFF2-40B4-BE49-F238E27FC236}">
                <a16:creationId xmlns:a16="http://schemas.microsoft.com/office/drawing/2014/main" id="{3036CB6B-A26A-C84B-60B2-6189BCEDE8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
        <p:nvSpPr>
          <p:cNvPr id="3" name="Content Placeholder 5">
            <a:extLst>
              <a:ext uri="{FF2B5EF4-FFF2-40B4-BE49-F238E27FC236}">
                <a16:creationId xmlns:a16="http://schemas.microsoft.com/office/drawing/2014/main" id="{9D638216-6777-2339-EDB6-10B649079465}"/>
              </a:ext>
            </a:extLst>
          </p:cNvPr>
          <p:cNvSpPr txBox="1">
            <a:spLocks/>
          </p:cNvSpPr>
          <p:nvPr/>
        </p:nvSpPr>
        <p:spPr>
          <a:xfrm>
            <a:off x="6419625" y="1485899"/>
            <a:ext cx="5257800" cy="471993"/>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t>Social Model</a:t>
            </a:r>
          </a:p>
        </p:txBody>
      </p:sp>
      <p:pic>
        <p:nvPicPr>
          <p:cNvPr id="10" name="Graphic 9" descr="Man holding baby">
            <a:extLst>
              <a:ext uri="{FF2B5EF4-FFF2-40B4-BE49-F238E27FC236}">
                <a16:creationId xmlns:a16="http://schemas.microsoft.com/office/drawing/2014/main" id="{FAF23685-7F6B-0DBC-958E-ED1003E896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6053" y="2168057"/>
            <a:ext cx="3993046" cy="3993046"/>
          </a:xfrm>
          <a:prstGeom prst="rect">
            <a:avLst/>
          </a:prstGeom>
          <a:effectLst>
            <a:outerShdw blurRad="50800" dist="165100" dir="2700000" algn="tl" rotWithShape="0">
              <a:prstClr val="black">
                <a:alpha val="40000"/>
              </a:prstClr>
            </a:outerShdw>
          </a:effectLst>
        </p:spPr>
      </p:pic>
      <p:pic>
        <p:nvPicPr>
          <p:cNvPr id="14" name="Graphic 13" descr="Medicine Bottle">
            <a:extLst>
              <a:ext uri="{FF2B5EF4-FFF2-40B4-BE49-F238E27FC236}">
                <a16:creationId xmlns:a16="http://schemas.microsoft.com/office/drawing/2014/main" id="{AC01CE69-7166-42D8-1CCD-727E6D0CE6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43761" y="3076686"/>
            <a:ext cx="3246677" cy="3246677"/>
          </a:xfrm>
          <a:prstGeom prst="rect">
            <a:avLst/>
          </a:prstGeom>
          <a:effectLst>
            <a:outerShdw blurRad="50800" dist="165100" dir="2700000" algn="tl" rotWithShape="0">
              <a:prstClr val="black">
                <a:alpha val="40000"/>
              </a:prstClr>
            </a:outerShdw>
          </a:effectLst>
        </p:spPr>
      </p:pic>
    </p:spTree>
    <p:extLst>
      <p:ext uri="{BB962C8B-B14F-4D97-AF65-F5344CB8AC3E}">
        <p14:creationId xmlns:p14="http://schemas.microsoft.com/office/powerpoint/2010/main" val="5945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85825" y="1460411"/>
            <a:ext cx="8994289" cy="4206240"/>
          </a:xfrm>
          <a:effectLst>
            <a:outerShdw blurRad="50800" dist="165100" dir="2700000" algn="tl" rotWithShape="0">
              <a:prstClr val="black">
                <a:alpha val="40000"/>
              </a:prstClr>
            </a:outerShdw>
          </a:effectLst>
        </p:spPr>
        <p:txBody>
          <a:bodyPr>
            <a:normAutofit fontScale="92500" lnSpcReduction="10000"/>
          </a:bodyPr>
          <a:lstStyle/>
          <a:p>
            <a:pPr marL="0" indent="0">
              <a:buNone/>
            </a:pPr>
            <a:r>
              <a:rPr lang="en-US"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endParaRPr lang="en-US" sz="1000" dirty="0">
              <a:solidFill>
                <a:schemeClr val="accent3">
                  <a:lumMod val="20000"/>
                  <a:lumOff val="80000"/>
                </a:schemeClr>
              </a:solidFill>
            </a:endParaRPr>
          </a:p>
          <a:p>
            <a:endParaRPr lang="en-US" sz="1000" dirty="0">
              <a:solidFill>
                <a:schemeClr val="accent3">
                  <a:lumMod val="20000"/>
                  <a:lumOff val="80000"/>
                </a:schemeClr>
              </a:solidFill>
            </a:endParaRPr>
          </a:p>
          <a:p>
            <a:pPr marL="0" indent="0">
              <a:buNone/>
            </a:pPr>
            <a:r>
              <a:rPr lang="en-US"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a:p>
            <a:pPr marL="0" indent="0">
              <a:buNone/>
            </a:pPr>
            <a:endParaRPr lang="en-US" dirty="0">
              <a:solidFill>
                <a:schemeClr val="accent3">
                  <a:lumMod val="20000"/>
                  <a:lumOff val="80000"/>
                </a:schemeClr>
              </a:solidFill>
            </a:endParaRPr>
          </a:p>
        </p:txBody>
      </p:sp>
      <p:pic>
        <p:nvPicPr>
          <p:cNvPr id="5" name="Picture 4">
            <a:extLst>
              <a:ext uri="{FF2B5EF4-FFF2-40B4-BE49-F238E27FC236}">
                <a16:creationId xmlns:a16="http://schemas.microsoft.com/office/drawing/2014/main" id="{85DA88A2-FEA4-D549-1C9D-1D99FCDF1B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76200" algn="l" rotWithShape="0">
              <a:prstClr val="black">
                <a:alpha val="40000"/>
              </a:prst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2416" y="1846613"/>
              <a:ext cx="2352675" cy="4476750"/>
            </a:xfrm>
            <a:prstGeom prst="rect">
              <a:avLst/>
            </a:prstGeom>
          </p:spPr>
        </p:pic>
      </p:grpSp>
    </p:spTree>
    <p:extLst>
      <p:ext uri="{BB962C8B-B14F-4D97-AF65-F5344CB8AC3E}">
        <p14:creationId xmlns:p14="http://schemas.microsoft.com/office/powerpoint/2010/main" val="471062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825625"/>
            <a:ext cx="7542007" cy="4351338"/>
          </a:xfrm>
          <a:effectLst>
            <a:outerShdw blurRad="50800" dist="165100" dir="2700000" algn="tl" rotWithShape="0">
              <a:prstClr val="black">
                <a:alpha val="40000"/>
              </a:prstClr>
            </a:outerShdw>
          </a:effectLst>
        </p:spPr>
        <p:txBody>
          <a:bodyPr>
            <a:noAutofit/>
          </a:bodyPr>
          <a:lstStyle/>
          <a:p>
            <a:r>
              <a:rPr lang="en-US" sz="1800" b="1" dirty="0"/>
              <a:t>Guidelines</a:t>
            </a:r>
          </a:p>
          <a:p>
            <a:pPr lvl="1"/>
            <a:r>
              <a:rPr lang="en-US" sz="1800" dirty="0"/>
              <a:t>Web Content Accessibility Guidelines (WCAG)</a:t>
            </a:r>
          </a:p>
          <a:p>
            <a:pPr lvl="1"/>
            <a:r>
              <a:rPr lang="en-US" sz="1800" dirty="0"/>
              <a:t>Authoring Tools Accessibility Guidelines (ATAG)</a:t>
            </a:r>
          </a:p>
          <a:p>
            <a:pPr lvl="1"/>
            <a:r>
              <a:rPr lang="en-US" sz="1800" dirty="0"/>
              <a:t>User Agent Accessibility Guidelines (UAAG)</a:t>
            </a:r>
          </a:p>
          <a:p>
            <a:pPr lvl="1"/>
            <a:r>
              <a:rPr lang="en-US" sz="1800" dirty="0"/>
              <a:t>Accessible Rich Internet Applications (ARIA)</a:t>
            </a:r>
          </a:p>
          <a:p>
            <a:pPr lvl="1"/>
            <a:r>
              <a:rPr lang="en-US" sz="1800" dirty="0"/>
              <a:t>Accessible Electronic Documents Community of Practice (AED COP)</a:t>
            </a:r>
            <a:endParaRPr lang="en-US" sz="1800" b="1" dirty="0"/>
          </a:p>
          <a:p>
            <a:r>
              <a:rPr lang="en-US" sz="1800" b="1" dirty="0"/>
              <a:t>Regulations</a:t>
            </a:r>
          </a:p>
          <a:p>
            <a:pPr lvl="1"/>
            <a:r>
              <a:rPr lang="en-US" sz="1800" dirty="0"/>
              <a:t>Americans with Disabilities Act (ADA)</a:t>
            </a:r>
          </a:p>
          <a:p>
            <a:pPr lvl="1"/>
            <a:r>
              <a:rPr lang="en-US" sz="1800" dirty="0"/>
              <a:t>Section 508 of the Rehabilitation Act of 1973 (USA)</a:t>
            </a:r>
          </a:p>
          <a:p>
            <a:pPr lvl="1"/>
            <a:r>
              <a:rPr lang="en-US" sz="1800" dirty="0"/>
              <a:t>Section 255 of the Communications Act (USA)</a:t>
            </a:r>
          </a:p>
          <a:p>
            <a:pPr lvl="1"/>
            <a:r>
              <a:rPr lang="en-US" sz="1800" dirty="0"/>
              <a:t>Accessibility for Ontarians Act (AODA)</a:t>
            </a:r>
          </a:p>
          <a:p>
            <a:pPr lvl="1"/>
            <a:r>
              <a:rPr lang="en-US" sz="1800" dirty="0"/>
              <a:t>Learn more at: </a:t>
            </a:r>
            <a:r>
              <a:rPr lang="en-US" sz="1800"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1800" dirty="0">
              <a:solidFill>
                <a:schemeClr val="accent3">
                  <a:lumMod val="20000"/>
                  <a:lumOff val="80000"/>
                </a:schemeClr>
              </a:solidFill>
            </a:endParaRPr>
          </a:p>
          <a:p>
            <a:r>
              <a:rPr lang="en-US" sz="1800" b="1" dirty="0"/>
              <a:t>Experience</a:t>
            </a:r>
          </a:p>
          <a:p>
            <a:r>
              <a:rPr lang="en-US" sz="18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Lst>
          </p:cNvPr>
          <p:cNvGrpSpPr/>
          <p:nvPr/>
        </p:nvGrpSpPr>
        <p:grpSpPr>
          <a:xfrm>
            <a:off x="8249489" y="2293945"/>
            <a:ext cx="3942511" cy="3414697"/>
            <a:chOff x="8249489" y="2130013"/>
            <a:chExt cx="3942511" cy="3414697"/>
          </a:xfrm>
          <a:effectLst>
            <a:outerShdw blurRad="50800" dist="165100" dir="2700000" algn="tl" rotWithShape="0">
              <a:prstClr val="black">
                <a:alpha val="40000"/>
              </a:prst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pic>
        <p:nvPicPr>
          <p:cNvPr id="5" name="Picture 4">
            <a:extLst>
              <a:ext uri="{FF2B5EF4-FFF2-40B4-BE49-F238E27FC236}">
                <a16:creationId xmlns:a16="http://schemas.microsoft.com/office/drawing/2014/main" id="{3FCAF7AE-D0C8-6DEF-805D-20AB06E71A84}"/>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spTree>
    <p:extLst>
      <p:ext uri="{BB962C8B-B14F-4D97-AF65-F5344CB8AC3E}">
        <p14:creationId xmlns:p14="http://schemas.microsoft.com/office/powerpoint/2010/main" val="365797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What can we do?</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838200" y="1696533"/>
            <a:ext cx="7800191" cy="4821364"/>
          </a:xfrm>
          <a:effectLst>
            <a:outerShdw blurRad="50800" dist="165100" dir="2700000" algn="tl" rotWithShape="0">
              <a:prstClr val="black">
                <a:alpha val="40000"/>
              </a:prstClr>
            </a:outerShdw>
          </a:effectLst>
        </p:spPr>
        <p:txBody>
          <a:bodyPr>
            <a:normAutofit/>
          </a:bodyPr>
          <a:lstStyle/>
          <a:p>
            <a:r>
              <a:rPr lang="en-US" sz="2400" dirty="0"/>
              <a:t>Shift left</a:t>
            </a:r>
          </a:p>
          <a:p>
            <a:r>
              <a:rPr lang="en-US" sz="2400" dirty="0"/>
              <a:t>Speaking up</a:t>
            </a:r>
          </a:p>
          <a:p>
            <a:r>
              <a:rPr lang="en-US" sz="2400" dirty="0"/>
              <a:t>Manual and Automated testing</a:t>
            </a:r>
          </a:p>
          <a:p>
            <a:r>
              <a:rPr lang="en-US" sz="2400" dirty="0"/>
              <a:t>Nothing without us</a:t>
            </a:r>
          </a:p>
          <a:p>
            <a:r>
              <a:rPr lang="en-US" sz="2400" dirty="0"/>
              <a:t>Respectful, people-first language</a:t>
            </a:r>
          </a:p>
          <a:p>
            <a:r>
              <a:rPr lang="en-US" sz="2400" dirty="0"/>
              <a:t>Follow best practices and guidelines</a:t>
            </a:r>
          </a:p>
        </p:txBody>
      </p:sp>
      <p:pic>
        <p:nvPicPr>
          <p:cNvPr id="5" name="Picture 4">
            <a:extLst>
              <a:ext uri="{FF2B5EF4-FFF2-40B4-BE49-F238E27FC236}">
                <a16:creationId xmlns:a16="http://schemas.microsoft.com/office/drawing/2014/main" id="{9C5EED9A-2143-EB70-0B79-D885F3015A7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5999738"/>
            <a:ext cx="647251" cy="647251"/>
          </a:xfrm>
          <a:prstGeom prst="rect">
            <a:avLst/>
          </a:prstGeom>
        </p:spPr>
      </p:pic>
      <p:pic>
        <p:nvPicPr>
          <p:cNvPr id="19" name="Picture 18" descr="Businessman writing on notepad">
            <a:extLst>
              <a:ext uri="{FF2B5EF4-FFF2-40B4-BE49-F238E27FC236}">
                <a16:creationId xmlns:a16="http://schemas.microsoft.com/office/drawing/2014/main" id="{583CA825-1194-4EC4-3CF6-49954193D8DF}"/>
              </a:ext>
            </a:extLst>
          </p:cNvPr>
          <p:cNvPicPr>
            <a:picLocks noChangeAspect="1"/>
          </p:cNvPicPr>
          <p:nvPr/>
        </p:nvPicPr>
        <p:blipFill>
          <a:blip r:embed="rId3"/>
          <a:stretch>
            <a:fillRect/>
          </a:stretch>
        </p:blipFill>
        <p:spPr>
          <a:xfrm>
            <a:off x="8892988" y="1303028"/>
            <a:ext cx="1832386" cy="5554972"/>
          </a:xfrm>
          <a:prstGeom prst="rect">
            <a:avLst/>
          </a:prstGeom>
          <a:effectLst>
            <a:outerShdw blurRad="50800" dist="88900" algn="l" rotWithShape="0">
              <a:prstClr val="black">
                <a:alpha val="40000"/>
              </a:prstClr>
            </a:outerShdw>
          </a:effectLst>
        </p:spPr>
      </p:pic>
    </p:spTree>
    <p:extLst>
      <p:ext uri="{BB962C8B-B14F-4D97-AF65-F5344CB8AC3E}">
        <p14:creationId xmlns:p14="http://schemas.microsoft.com/office/powerpoint/2010/main" val="4055586292"/>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Earth Day slides</Template>
  <TotalTime>224</TotalTime>
  <Words>887</Words>
  <Application>Microsoft Office PowerPoint</Application>
  <PresentationFormat>Widescreen</PresentationFormat>
  <Paragraphs>100</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Franklin Gothic Book</vt:lpstr>
      <vt:lpstr>Franklin Gothic Demi</vt:lpstr>
      <vt:lpstr>Inter</vt:lpstr>
      <vt:lpstr>Wingdings</vt:lpstr>
      <vt:lpstr>Office Theme</vt:lpstr>
      <vt:lpstr>Introduction to Accessibility</vt:lpstr>
      <vt:lpstr>Disclaimer</vt:lpstr>
      <vt:lpstr>Overview</vt:lpstr>
      <vt:lpstr>What is Accessibility?</vt:lpstr>
      <vt:lpstr>What is Disability?</vt:lpstr>
      <vt:lpstr>What is Disability? (Continued)</vt:lpstr>
      <vt:lpstr>Why?</vt:lpstr>
      <vt:lpstr>How to decide what is accessible?</vt:lpstr>
      <vt:lpstr>What can we do?</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16</cp:revision>
  <dcterms:created xsi:type="dcterms:W3CDTF">2023-11-07T06:42:14Z</dcterms:created>
  <dcterms:modified xsi:type="dcterms:W3CDTF">2023-11-07T21:38:48Z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